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9" r:id="rId13"/>
    <p:sldId id="267" r:id="rId14"/>
    <p:sldId id="268" r:id="rId15"/>
    <p:sldId id="275" r:id="rId16"/>
    <p:sldId id="283" r:id="rId17"/>
    <p:sldId id="276" r:id="rId18"/>
    <p:sldId id="270" r:id="rId19"/>
    <p:sldId id="271" r:id="rId20"/>
    <p:sldId id="272" r:id="rId21"/>
    <p:sldId id="277" r:id="rId22"/>
    <p:sldId id="273" r:id="rId23"/>
    <p:sldId id="274" r:id="rId24"/>
    <p:sldId id="278" r:id="rId25"/>
    <p:sldId id="279" r:id="rId26"/>
    <p:sldId id="280" r:id="rId27"/>
    <p:sldId id="282" r:id="rId28"/>
    <p:sldId id="281" r:id="rId29"/>
  </p:sldIdLst>
  <p:sldSz cx="12192000" cy="6858000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3794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789C-B654-4660-A512-4F1AA8F6B336}" type="datetimeFigureOut">
              <a:rPr lang="sk-SK" smtClean="0"/>
              <a:t>8. 9. 2017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0374-4BF3-45C7-91D0-90CB985A13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473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789C-B654-4660-A512-4F1AA8F6B336}" type="datetimeFigureOut">
              <a:rPr lang="sk-SK" smtClean="0"/>
              <a:t>8. 9. 2017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0374-4BF3-45C7-91D0-90CB985A13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474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789C-B654-4660-A512-4F1AA8F6B336}" type="datetimeFigureOut">
              <a:rPr lang="sk-SK" smtClean="0"/>
              <a:t>8. 9. 2017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0374-4BF3-45C7-91D0-90CB985A13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965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789C-B654-4660-A512-4F1AA8F6B336}" type="datetimeFigureOut">
              <a:rPr lang="sk-SK" smtClean="0"/>
              <a:t>8. 9. 2017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0374-4BF3-45C7-91D0-90CB985A13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395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789C-B654-4660-A512-4F1AA8F6B336}" type="datetimeFigureOut">
              <a:rPr lang="sk-SK" smtClean="0"/>
              <a:t>8. 9. 2017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0374-4BF3-45C7-91D0-90CB985A13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906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789C-B654-4660-A512-4F1AA8F6B336}" type="datetimeFigureOut">
              <a:rPr lang="sk-SK" smtClean="0"/>
              <a:t>8. 9. 2017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0374-4BF3-45C7-91D0-90CB985A13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877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789C-B654-4660-A512-4F1AA8F6B336}" type="datetimeFigureOut">
              <a:rPr lang="sk-SK" smtClean="0"/>
              <a:t>8. 9. 2017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0374-4BF3-45C7-91D0-90CB985A13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909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789C-B654-4660-A512-4F1AA8F6B336}" type="datetimeFigureOut">
              <a:rPr lang="sk-SK" smtClean="0"/>
              <a:t>8. 9. 2017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0374-4BF3-45C7-91D0-90CB985A13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885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789C-B654-4660-A512-4F1AA8F6B336}" type="datetimeFigureOut">
              <a:rPr lang="sk-SK" smtClean="0"/>
              <a:t>8. 9. 2017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0374-4BF3-45C7-91D0-90CB985A13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604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789C-B654-4660-A512-4F1AA8F6B336}" type="datetimeFigureOut">
              <a:rPr lang="sk-SK" smtClean="0"/>
              <a:t>8. 9. 2017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0374-4BF3-45C7-91D0-90CB985A13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108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789C-B654-4660-A512-4F1AA8F6B336}" type="datetimeFigureOut">
              <a:rPr lang="sk-SK" smtClean="0"/>
              <a:t>8. 9. 2017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0374-4BF3-45C7-91D0-90CB985A13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220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789C-B654-4660-A512-4F1AA8F6B336}" type="datetimeFigureOut">
              <a:rPr lang="sk-SK" smtClean="0"/>
              <a:t>8. 9. 2017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10374-4BF3-45C7-91D0-90CB985A13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215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edita.filadelfiova@mzv.sk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792481"/>
            <a:ext cx="9144000" cy="1182624"/>
          </a:xfrm>
        </p:spPr>
        <p:txBody>
          <a:bodyPr>
            <a:normAutofit fontScale="90000"/>
          </a:bodyPr>
          <a:lstStyle/>
          <a:p>
            <a:r>
              <a:rPr lang="sk-SK" b="1" u="sng" dirty="0" smtClean="0">
                <a:solidFill>
                  <a:srgbClr val="0070C0"/>
                </a:solidFill>
              </a:rPr>
              <a:t>Slovenská komisia pre UNESCO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1524000" y="6322422"/>
            <a:ext cx="9144000" cy="296091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Mgr. Edita FILADELFIOVÁ, generálna tajomníčka SK UNESCO, odbor OSNO </a:t>
            </a:r>
            <a:r>
              <a:rPr lang="sk-SK" dirty="0" err="1" smtClean="0"/>
              <a:t>MZVaEZ</a:t>
            </a:r>
            <a:r>
              <a:rPr lang="sk-SK" dirty="0" smtClean="0"/>
              <a:t> SR</a:t>
            </a:r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94" y="2265277"/>
            <a:ext cx="5302802" cy="3533820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2" y="2639508"/>
            <a:ext cx="4280594" cy="28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>
                <a:solidFill>
                  <a:srgbClr val="7030A0"/>
                </a:solidFill>
              </a:rPr>
              <a:t>Prvé zasadnutie Fóra partnerov</a:t>
            </a:r>
            <a:endParaRPr lang="sk-SK" b="1" u="sng" dirty="0">
              <a:solidFill>
                <a:srgbClr val="7030A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Prvé zasadnutie Fóra partnerov po prijatí nového štatútu a od začiatku fungovania novej komisie sa konalo v marci 2017 a bolo vnímané ako vysoko úspešné stretnutie, ktoré naštartovalo novú etapu spolupráce.</a:t>
            </a:r>
          </a:p>
          <a:p>
            <a:r>
              <a:rPr lang="sk-SK" dirty="0" smtClean="0"/>
              <a:t>Zúčastnilo sa na ňom takmer 100 hostí, čo považujeme za výrazný nárast účasti oproti predchádzajúcim Valným zhromaždeniam.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91" y="4394391"/>
            <a:ext cx="7558609" cy="178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>
                <a:solidFill>
                  <a:srgbClr val="00B0F0"/>
                </a:solidFill>
              </a:rPr>
              <a:t>Aktivity novej SK UNESCO v roku 2016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Ihne</a:t>
            </a:r>
            <a:r>
              <a:rPr lang="sk-SK" dirty="0"/>
              <a:t>ď</a:t>
            </a:r>
            <a:r>
              <a:rPr lang="sk-SK" dirty="0" smtClean="0"/>
              <a:t> po vymenovaní novej komisie v októbri 2016 začala nová „etapa“ jej fungovania</a:t>
            </a:r>
          </a:p>
          <a:p>
            <a:r>
              <a:rPr lang="sk-SK" dirty="0" smtClean="0"/>
              <a:t>Prvou veľkou skúškou pre sekretariát komisie bolo </a:t>
            </a:r>
            <a:r>
              <a:rPr lang="sk-SK" b="1" dirty="0" smtClean="0"/>
              <a:t>Výročné stretnutie Pridružených škôl UNESCO</a:t>
            </a:r>
          </a:p>
          <a:p>
            <a:r>
              <a:rPr lang="sk-SK" dirty="0" smtClean="0"/>
              <a:t>Organizované v spolupráci s IDS</a:t>
            </a:r>
          </a:p>
          <a:p>
            <a:r>
              <a:rPr lang="sk-SK" dirty="0" smtClean="0"/>
              <a:t>Po prvýkrát mimo Bratislavy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 – v Poprade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96" y="355498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>
                <a:solidFill>
                  <a:srgbClr val="00B0F0"/>
                </a:solidFill>
              </a:rPr>
              <a:t>Aktivity novej SK UNESCO v roku 2016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 októbri zorganizovala SK UNESCO v spolupráci so Slovenskou výtvarnou úniou a MK SR medzinárodnú konferenciu pod názvom </a:t>
            </a:r>
            <a:r>
              <a:rPr lang="sk-SK" dirty="0"/>
              <a:t>„</a:t>
            </a:r>
            <a:r>
              <a:rPr lang="sk-SK" b="1" dirty="0"/>
              <a:t>Slovensko a kultúrna diverzita“ </a:t>
            </a:r>
            <a:r>
              <a:rPr lang="sk-SK" dirty="0" smtClean="0"/>
              <a:t>v priestoroch galérie UMELKA</a:t>
            </a:r>
          </a:p>
          <a:p>
            <a:r>
              <a:rPr lang="sk-SK" dirty="0" smtClean="0"/>
              <a:t>Konferencia </a:t>
            </a:r>
            <a:r>
              <a:rPr lang="sk-SK" dirty="0"/>
              <a:t>pri príležitosti </a:t>
            </a:r>
            <a:r>
              <a:rPr lang="sk-SK" dirty="0" smtClean="0"/>
              <a:t>predsedníctva SR </a:t>
            </a:r>
            <a:r>
              <a:rPr lang="sk-SK" dirty="0"/>
              <a:t>v Rade EÚ k aktuálnym otázkam implementácie </a:t>
            </a:r>
            <a:r>
              <a:rPr lang="sk-SK" dirty="0" smtClean="0"/>
              <a:t>kultúrnych Dohovorov UNESCO</a:t>
            </a:r>
          </a:p>
          <a:p>
            <a:r>
              <a:rPr lang="sk-SK" dirty="0" smtClean="0"/>
              <a:t>Na konferencii sa zúčastnili okrem odborníkov a expertov aj zástupcovia diplomatickej obce na Slovensku </a:t>
            </a:r>
          </a:p>
          <a:p>
            <a:r>
              <a:rPr lang="sk-SK" dirty="0" smtClean="0"/>
              <a:t>Hlavným zahraničným spíkrom bol 					          Alex </a:t>
            </a:r>
            <a:r>
              <a:rPr lang="sk-SK" dirty="0" err="1" smtClean="0"/>
              <a:t>Meszmer</a:t>
            </a:r>
            <a:r>
              <a:rPr lang="sk-SK" dirty="0" smtClean="0"/>
              <a:t> zo švajčiarskej 						</a:t>
            </a:r>
            <a:r>
              <a:rPr lang="sk-SK" dirty="0"/>
              <a:t> </a:t>
            </a:r>
            <a:r>
              <a:rPr lang="sk-SK" dirty="0" smtClean="0"/>
              <a:t>   </a:t>
            </a:r>
            <a:r>
              <a:rPr lang="sk-SK" dirty="0" err="1" smtClean="0"/>
              <a:t>Culture</a:t>
            </a:r>
            <a:r>
              <a:rPr lang="sk-SK" dirty="0" smtClean="0"/>
              <a:t> </a:t>
            </a:r>
            <a:r>
              <a:rPr lang="sk-SK" dirty="0" err="1" smtClean="0"/>
              <a:t>Action</a:t>
            </a:r>
            <a:r>
              <a:rPr lang="sk-SK" dirty="0" smtClean="0"/>
              <a:t> </a:t>
            </a:r>
            <a:r>
              <a:rPr lang="sk-SK" dirty="0" err="1" smtClean="0"/>
              <a:t>Europe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10" y="4569460"/>
            <a:ext cx="3108958" cy="191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>
                <a:solidFill>
                  <a:srgbClr val="00B0F0"/>
                </a:solidFill>
              </a:rPr>
              <a:t>Aktivity novej SK UNESCO v roku 2016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53951"/>
          </a:xfrm>
        </p:spPr>
        <p:txBody>
          <a:bodyPr>
            <a:normAutofit/>
          </a:bodyPr>
          <a:lstStyle/>
          <a:p>
            <a:r>
              <a:rPr lang="sk-SK" sz="2400" dirty="0" smtClean="0"/>
              <a:t>Veľmi úspešným podujatím bolo zorganizovanie výstavy výtvarných prác detí a mládeže zo súťaže </a:t>
            </a:r>
            <a:r>
              <a:rPr lang="sk-SK" sz="2400" b="1" dirty="0" smtClean="0"/>
              <a:t>„Voda – prírodné dedičstvo Slovenska“ </a:t>
            </a:r>
            <a:r>
              <a:rPr lang="sk-SK" sz="2400" dirty="0" smtClean="0"/>
              <a:t>v budove UNESCO v Paríži v decembri 2016</a:t>
            </a:r>
          </a:p>
          <a:p>
            <a:r>
              <a:rPr lang="sk-SK" sz="2400" dirty="0" smtClean="0"/>
              <a:t>Výstava bola sprievodným podujatím spoluorganizovaným SD UNESCO a SV IHP k priorite vody – jednej z priorít SR počas SK PRES EU s priamym prepojením na hlavné priority organizácie UNESCO</a:t>
            </a:r>
          </a:p>
          <a:p>
            <a:r>
              <a:rPr lang="sk-SK" sz="2400" dirty="0" smtClean="0"/>
              <a:t>Na podujatí sa osobne zúčastnili aj GR UNESCO Irina </a:t>
            </a:r>
            <a:r>
              <a:rPr lang="sk-SK" sz="2400" dirty="0" err="1" smtClean="0"/>
              <a:t>Bokova</a:t>
            </a:r>
            <a:r>
              <a:rPr lang="sk-SK" sz="2400" dirty="0" smtClean="0"/>
              <a:t> a ZGR UNESCO pre prírodné vedy </a:t>
            </a:r>
            <a:r>
              <a:rPr lang="sk-SK" sz="2400" dirty="0" err="1" smtClean="0"/>
              <a:t>Flavia</a:t>
            </a:r>
            <a:r>
              <a:rPr lang="sk-SK" sz="2400" dirty="0" smtClean="0"/>
              <a:t> </a:t>
            </a:r>
            <a:r>
              <a:rPr lang="sk-SK" sz="2400" dirty="0" err="1" smtClean="0"/>
              <a:t>Schlegel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36" y="4810210"/>
            <a:ext cx="7778496" cy="183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>
                <a:solidFill>
                  <a:schemeClr val="accent4">
                    <a:lumMod val="75000"/>
                  </a:schemeClr>
                </a:solidFill>
              </a:rPr>
              <a:t>Aktivity SK UNESCO v roku 2017</a:t>
            </a:r>
            <a:endParaRPr lang="sk-SK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Aktivity výborov a sekcií, ktoré často pracujú bez pomoci sekretariátu</a:t>
            </a:r>
          </a:p>
          <a:p>
            <a:r>
              <a:rPr lang="sk-SK" dirty="0" smtClean="0"/>
              <a:t>Množstvo konferencií, workshopov, výstav</a:t>
            </a:r>
          </a:p>
          <a:p>
            <a:r>
              <a:rPr lang="sk-SK" dirty="0" smtClean="0"/>
              <a:t>Spolupráca s inými organizáciami – Univerzitnou knižnicou v Bratislave, Univerzitou tretieho veku Univerzity Komenského v Bratislave, Platformou mimovládnych rozvojových organizácií, Slovenskou akadémiou vied, rôznymi štátnymi aj neštátnymi organizáciami, spolupráca s mestami, s mládežou</a:t>
            </a:r>
          </a:p>
          <a:p>
            <a:r>
              <a:rPr lang="sk-SK" dirty="0" smtClean="0"/>
              <a:t>Aktívna spolupráca SD UNESCO s TA SR – aj na základe Zmluvy o spolupráci medzi UNESCO a TA SR podpísanej v roku 2015</a:t>
            </a:r>
          </a:p>
          <a:p>
            <a:r>
              <a:rPr lang="sk-SK" dirty="0" smtClean="0"/>
              <a:t>Po prvýkrát využitie nemeckého dobrovoľníckeho programu „</a:t>
            </a:r>
            <a:r>
              <a:rPr lang="sk-SK" dirty="0" err="1" smtClean="0"/>
              <a:t>Kulturweit</a:t>
            </a:r>
            <a:r>
              <a:rPr lang="sk-SK" dirty="0" smtClean="0"/>
              <a:t>“ podporovaného DE NK UNESCO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254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Autofit/>
          </a:bodyPr>
          <a:lstStyle/>
          <a:p>
            <a:pPr algn="ctr"/>
            <a:r>
              <a:rPr lang="sk-SK" sz="3600" b="1" u="sng" dirty="0" smtClean="0">
                <a:solidFill>
                  <a:schemeClr val="accent1">
                    <a:lumMod val="50000"/>
                  </a:schemeClr>
                </a:solidFill>
              </a:rPr>
              <a:t>Aktivity SK UNESCO – </a:t>
            </a:r>
            <a:br>
              <a:rPr lang="sk-SK" sz="3600" b="1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3600" b="1" u="sng" dirty="0" smtClean="0">
                <a:solidFill>
                  <a:schemeClr val="accent1">
                    <a:lumMod val="50000"/>
                  </a:schemeClr>
                </a:solidFill>
              </a:rPr>
              <a:t>Medzinárodná konferencia „Využitie značky UNESCO                pre rozvoj udržateľného cestovného ruchu“</a:t>
            </a:r>
            <a:endParaRPr lang="sk-SK" sz="3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098765"/>
            <a:ext cx="10515600" cy="4078197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Jedno z najvýznamnejších podujatí, na ktorom SK UNESCO v r.2017 </a:t>
            </a:r>
            <a:r>
              <a:rPr lang="sk-SK" dirty="0" err="1" smtClean="0"/>
              <a:t>spoluparticipovala</a:t>
            </a:r>
            <a:endParaRPr lang="sk-SK" dirty="0" smtClean="0"/>
          </a:p>
          <a:p>
            <a:r>
              <a:rPr lang="sk-SK" dirty="0" smtClean="0"/>
              <a:t>Pod záštitou WHC UNESCO</a:t>
            </a:r>
          </a:p>
          <a:p>
            <a:r>
              <a:rPr lang="sk-SK" dirty="0" smtClean="0"/>
              <a:t>Hlavným organizátorom bolo MŽP SR a mesto Bardejov</a:t>
            </a:r>
          </a:p>
          <a:p>
            <a:r>
              <a:rPr lang="sk-SK" dirty="0" smtClean="0"/>
              <a:t>5.mája 2017 sa v Bardejove, na východe SR, zišlo cca 200 účastníkov</a:t>
            </a:r>
          </a:p>
          <a:p>
            <a:r>
              <a:rPr lang="sk-SK" dirty="0" smtClean="0"/>
              <a:t>Účasť zo SR a zahraničia (krajiny V4, severské krajiny, USA, Švajčiarsko, Nemecko.... a tiež experti UNESCO) </a:t>
            </a:r>
          </a:p>
          <a:p>
            <a:r>
              <a:rPr lang="sk-SK" dirty="0" smtClean="0"/>
              <a:t>Konferencia je považovaná za vlajkové podujatie implementácie programu WHC „Svetové dedičstvo a udržateľný cestovný ruch“ v SR</a:t>
            </a:r>
          </a:p>
          <a:p>
            <a:r>
              <a:rPr lang="sk-SK" dirty="0" smtClean="0"/>
              <a:t>Experti UNESCO navštívili na okraj podujatia aj Karpatské bukové pralesy.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64386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600" b="1" u="sng" dirty="0">
                <a:solidFill>
                  <a:schemeClr val="accent1">
                    <a:lumMod val="50000"/>
                  </a:schemeClr>
                </a:solidFill>
              </a:rPr>
              <a:t>Aktivity SK UNESCO – </a:t>
            </a:r>
            <a:br>
              <a:rPr lang="sk-SK" sz="3600" b="1" u="sng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3600" b="1" u="sng" dirty="0">
                <a:solidFill>
                  <a:schemeClr val="accent1">
                    <a:lumMod val="50000"/>
                  </a:schemeClr>
                </a:solidFill>
              </a:rPr>
              <a:t>Medzinárodná konferencia „Využitie značky UNESCO                pre rozvoj udržateľného cestovného ruchu“</a:t>
            </a:r>
            <a:endParaRPr lang="sk-SK" sz="36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14798"/>
            <a:ext cx="5084064" cy="2859786"/>
          </a:xfrm>
          <a:prstGeom prst="rect">
            <a:avLst/>
          </a:prstGeom>
        </p:spPr>
      </p:pic>
      <p:pic>
        <p:nvPicPr>
          <p:cNvPr id="7" name="Zástupný objekt pre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03" y="2164302"/>
            <a:ext cx="4908917" cy="2761266"/>
          </a:xfrm>
        </p:spPr>
      </p:pic>
    </p:spTree>
    <p:extLst>
      <p:ext uri="{BB962C8B-B14F-4D97-AF65-F5344CB8AC3E}">
        <p14:creationId xmlns:p14="http://schemas.microsoft.com/office/powerpoint/2010/main" val="3688203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6224"/>
          </a:xfrm>
        </p:spPr>
        <p:txBody>
          <a:bodyPr>
            <a:noAutofit/>
          </a:bodyPr>
          <a:lstStyle/>
          <a:p>
            <a:pPr algn="ctr"/>
            <a:r>
              <a:rPr lang="sk-SK" sz="3600" b="1" u="sng" dirty="0">
                <a:solidFill>
                  <a:schemeClr val="accent1">
                    <a:lumMod val="50000"/>
                  </a:schemeClr>
                </a:solidFill>
              </a:rPr>
              <a:t>Aktivity SK UNESCO – </a:t>
            </a:r>
            <a:br>
              <a:rPr lang="sk-SK" sz="3600" b="1" u="sng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3600" b="1" u="sng" dirty="0">
                <a:solidFill>
                  <a:schemeClr val="accent1">
                    <a:lumMod val="50000"/>
                  </a:schemeClr>
                </a:solidFill>
              </a:rPr>
              <a:t>Medzinárodná konferencia „Využitie značky UNESCO                </a:t>
            </a:r>
            <a:r>
              <a:rPr lang="sk-SK" sz="3600" b="1" u="sng" dirty="0" smtClean="0">
                <a:solidFill>
                  <a:schemeClr val="accent1">
                    <a:lumMod val="50000"/>
                  </a:schemeClr>
                </a:solidFill>
              </a:rPr>
              <a:t>pre rozvoj udržateľného cestovného </a:t>
            </a:r>
            <a:r>
              <a:rPr lang="sk-SK" sz="3600" b="1" u="sng" dirty="0">
                <a:solidFill>
                  <a:schemeClr val="accent1">
                    <a:lumMod val="50000"/>
                  </a:schemeClr>
                </a:solidFill>
              </a:rPr>
              <a:t>ruchu“</a:t>
            </a:r>
            <a:endParaRPr lang="sk-SK" sz="3600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63748"/>
            <a:ext cx="10515600" cy="2479929"/>
          </a:xfrm>
        </p:spPr>
      </p:pic>
    </p:spTree>
    <p:extLst>
      <p:ext uri="{BB962C8B-B14F-4D97-AF65-F5344CB8AC3E}">
        <p14:creationId xmlns:p14="http://schemas.microsoft.com/office/powerpoint/2010/main" val="301980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2859"/>
          </a:xfrm>
        </p:spPr>
        <p:txBody>
          <a:bodyPr>
            <a:noAutofit/>
          </a:bodyPr>
          <a:lstStyle/>
          <a:p>
            <a:pPr algn="ctr"/>
            <a:r>
              <a:rPr lang="sk-SK" sz="3600" b="1" u="sng" dirty="0">
                <a:solidFill>
                  <a:srgbClr val="CC6600"/>
                </a:solidFill>
              </a:rPr>
              <a:t>Aktivity </a:t>
            </a:r>
            <a:r>
              <a:rPr lang="sk-SK" sz="3600" b="1" u="sng" dirty="0" smtClean="0">
                <a:solidFill>
                  <a:srgbClr val="CC6600"/>
                </a:solidFill>
              </a:rPr>
              <a:t>SK </a:t>
            </a:r>
            <a:r>
              <a:rPr lang="sk-SK" sz="3600" b="1" u="sng" dirty="0">
                <a:solidFill>
                  <a:srgbClr val="CC6600"/>
                </a:solidFill>
              </a:rPr>
              <a:t>UNESCO v roku </a:t>
            </a:r>
            <a:r>
              <a:rPr lang="sk-SK" sz="3600" b="1" u="sng" dirty="0" smtClean="0">
                <a:solidFill>
                  <a:srgbClr val="CC6600"/>
                </a:solidFill>
              </a:rPr>
              <a:t>2017 -</a:t>
            </a:r>
            <a:br>
              <a:rPr lang="sk-SK" sz="3600" b="1" u="sng" dirty="0" smtClean="0">
                <a:solidFill>
                  <a:srgbClr val="CC6600"/>
                </a:solidFill>
              </a:rPr>
            </a:br>
            <a:r>
              <a:rPr lang="sk-SK" sz="3600" b="1" u="sng" dirty="0" smtClean="0">
                <a:solidFill>
                  <a:srgbClr val="CC6600"/>
                </a:solidFill>
              </a:rPr>
              <a:t>Výstava </a:t>
            </a:r>
            <a:r>
              <a:rPr lang="sk-SK" sz="3600" b="1" u="sng" dirty="0">
                <a:solidFill>
                  <a:srgbClr val="CC6600"/>
                </a:solidFill>
              </a:rPr>
              <a:t>„Osobnosti Slovenska zapísané v kalendári výročí UNESCO</a:t>
            </a:r>
            <a:r>
              <a:rPr lang="sk-SK" sz="3600" b="1" u="sng" dirty="0" smtClean="0">
                <a:solidFill>
                  <a:srgbClr val="CC6600"/>
                </a:solidFill>
              </a:rPr>
              <a:t>“</a:t>
            </a:r>
            <a:endParaRPr lang="sk-SK" sz="3600" b="1" dirty="0">
              <a:solidFill>
                <a:srgbClr val="CC66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340864"/>
            <a:ext cx="10515600" cy="3950208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„</a:t>
            </a:r>
            <a:r>
              <a:rPr lang="sk-SK" b="1" dirty="0"/>
              <a:t>Výročia UNESCO</a:t>
            </a:r>
            <a:r>
              <a:rPr lang="sk-SK" dirty="0"/>
              <a:t>“ je výnimočný program, ktorým si UNESCO od r. 1956 pripomína výročia historických udalostí a významných osobností, s cieľom zdôrazniť ich medzinárodný význam v súlade s mandátom </a:t>
            </a:r>
            <a:r>
              <a:rPr lang="sk-SK" dirty="0" smtClean="0"/>
              <a:t>organizácie. </a:t>
            </a:r>
            <a:endParaRPr lang="sk-SK" dirty="0"/>
          </a:p>
          <a:p>
            <a:r>
              <a:rPr lang="sk-SK" dirty="0"/>
              <a:t>UNESCO sa pripojilo celkovo k oslavám 19 výročí dôležitých udalostí zo slovenskej histórie, spojených s narodením alebo úmrtím významných osobností slovenskej kultúrnej, vedeckej, diplomatickej, hudobnej a literárnej komunity.</a:t>
            </a:r>
          </a:p>
          <a:p>
            <a:r>
              <a:rPr lang="sk-SK" dirty="0" smtClean="0"/>
              <a:t>Ambíciou </a:t>
            </a:r>
            <a:r>
              <a:rPr lang="sk-SK" dirty="0"/>
              <a:t>projektu </a:t>
            </a:r>
            <a:r>
              <a:rPr lang="sk-SK" dirty="0" smtClean="0"/>
              <a:t>je </a:t>
            </a:r>
            <a:r>
              <a:rPr lang="sk-SK" dirty="0"/>
              <a:t>vzbudiť záujem o slovenské dejiny, posilniť národné povedomie, inšpirovať mladých ľudí so slovenskými koreňmi k diskusii a zamyslieť sa nad posolstvom týchto významných historických postáv a udalostí pre nás, súčasníkov. </a:t>
            </a:r>
            <a:endParaRPr lang="sk-SK" dirty="0" smtClean="0"/>
          </a:p>
          <a:p>
            <a:r>
              <a:rPr lang="sk-SK" dirty="0" smtClean="0"/>
              <a:t>Výstava bola pripravená spoločne s odborom kultúrnej diplomacie </a:t>
            </a:r>
            <a:r>
              <a:rPr lang="sk-SK" dirty="0" err="1" smtClean="0"/>
              <a:t>MZVaEZ</a:t>
            </a:r>
            <a:r>
              <a:rPr lang="sk-SK" dirty="0" smtClean="0"/>
              <a:t> SR, MK SR a SD UNESCO. Je pripravená najmä pre Slovenské inštitúty v zahraničí, ale následne aj ostatné úrady a tiež na prezentáciu na Slovensku.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5281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950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sk-SK" sz="3600" b="1" u="sng" dirty="0">
                <a:solidFill>
                  <a:srgbClr val="CC6600"/>
                </a:solidFill>
              </a:rPr>
              <a:t>Aktivity </a:t>
            </a:r>
            <a:r>
              <a:rPr lang="sk-SK" sz="3600" b="1" u="sng" dirty="0" smtClean="0">
                <a:solidFill>
                  <a:srgbClr val="CC6600"/>
                </a:solidFill>
              </a:rPr>
              <a:t>SK </a:t>
            </a:r>
            <a:r>
              <a:rPr lang="sk-SK" sz="3600" b="1" u="sng" dirty="0">
                <a:solidFill>
                  <a:srgbClr val="CC6600"/>
                </a:solidFill>
              </a:rPr>
              <a:t>UNESCO v roku 2017 -</a:t>
            </a:r>
            <a:br>
              <a:rPr lang="sk-SK" sz="3600" b="1" u="sng" dirty="0">
                <a:solidFill>
                  <a:srgbClr val="CC6600"/>
                </a:solidFill>
              </a:rPr>
            </a:br>
            <a:r>
              <a:rPr lang="sk-SK" sz="3600" b="1" u="sng" dirty="0">
                <a:solidFill>
                  <a:srgbClr val="CC6600"/>
                </a:solidFill>
              </a:rPr>
              <a:t>Výstava „Osobnosti Slovenska zapísané v kalendári výročí UNESCO“</a:t>
            </a:r>
            <a:endParaRPr lang="sk-SK" sz="36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316479"/>
            <a:ext cx="10515600" cy="3860483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sk-SK" dirty="0"/>
              <a:t>1996  – Ján </a:t>
            </a:r>
            <a:r>
              <a:rPr lang="sk-SK" dirty="0" err="1"/>
              <a:t>Papánek</a:t>
            </a:r>
            <a:endParaRPr lang="sk-SK" dirty="0"/>
          </a:p>
          <a:p>
            <a:pPr lvl="0"/>
            <a:r>
              <a:rPr lang="sk-SK" dirty="0"/>
              <a:t>1998 – Ján Smrek</a:t>
            </a:r>
          </a:p>
          <a:p>
            <a:pPr lvl="0"/>
            <a:r>
              <a:rPr lang="sk-SK" dirty="0"/>
              <a:t>2000 – Svätý </a:t>
            </a:r>
            <a:r>
              <a:rPr lang="sk-SK" dirty="0" err="1"/>
              <a:t>Maurus</a:t>
            </a:r>
            <a:endParaRPr lang="sk-SK" dirty="0"/>
          </a:p>
          <a:p>
            <a:pPr lvl="0"/>
            <a:r>
              <a:rPr lang="sk-SK" dirty="0"/>
              <a:t>2001 – Juraj </a:t>
            </a:r>
            <a:r>
              <a:rPr lang="sk-SK" dirty="0" err="1"/>
              <a:t>Láni</a:t>
            </a:r>
            <a:endParaRPr lang="sk-SK" dirty="0"/>
          </a:p>
          <a:p>
            <a:pPr lvl="0"/>
            <a:r>
              <a:rPr lang="sk-SK" dirty="0"/>
              <a:t>2004 – Ladislav Novomeský</a:t>
            </a:r>
          </a:p>
          <a:p>
            <a:pPr lvl="0"/>
            <a:r>
              <a:rPr lang="sk-SK" dirty="0"/>
              <a:t>2006 – Ľudovít </a:t>
            </a:r>
            <a:r>
              <a:rPr lang="sk-SK" dirty="0" err="1"/>
              <a:t>Rajter</a:t>
            </a:r>
            <a:endParaRPr lang="sk-SK" dirty="0"/>
          </a:p>
          <a:p>
            <a:pPr lvl="0"/>
            <a:r>
              <a:rPr lang="sk-SK" dirty="0"/>
              <a:t>2007 – Ladislav </a:t>
            </a:r>
            <a:r>
              <a:rPr lang="sk-SK" dirty="0" err="1"/>
              <a:t>Hanus</a:t>
            </a:r>
            <a:endParaRPr lang="sk-SK" dirty="0"/>
          </a:p>
          <a:p>
            <a:pPr lvl="0"/>
            <a:r>
              <a:rPr lang="sk-SK" dirty="0"/>
              <a:t>2008 – Eugen Suchoň</a:t>
            </a:r>
          </a:p>
          <a:p>
            <a:pPr lvl="0"/>
            <a:r>
              <a:rPr lang="sk-SK" dirty="0"/>
              <a:t>2009 – Margita Figuli</a:t>
            </a:r>
          </a:p>
          <a:p>
            <a:pPr lvl="0"/>
            <a:r>
              <a:rPr lang="sk-SK" dirty="0"/>
              <a:t>2010 – Martin Kukučín</a:t>
            </a:r>
          </a:p>
          <a:p>
            <a:pPr lvl="0"/>
            <a:r>
              <a:rPr lang="sk-SK" dirty="0"/>
              <a:t>2011 – Ján </a:t>
            </a:r>
            <a:r>
              <a:rPr lang="sk-SK" dirty="0" err="1"/>
              <a:t>Cikker</a:t>
            </a:r>
            <a:endParaRPr lang="sk-SK" dirty="0"/>
          </a:p>
          <a:p>
            <a:pPr lvl="0"/>
            <a:r>
              <a:rPr lang="sk-SK" dirty="0"/>
              <a:t>2012 – Anton Bernolák</a:t>
            </a:r>
          </a:p>
          <a:p>
            <a:pPr lvl="0"/>
            <a:r>
              <a:rPr lang="sk-SK" dirty="0"/>
              <a:t>2013 – </a:t>
            </a:r>
            <a:r>
              <a:rPr lang="sk-SK" dirty="0" err="1"/>
              <a:t>Domink</a:t>
            </a:r>
            <a:r>
              <a:rPr lang="sk-SK" dirty="0"/>
              <a:t> Tatarka</a:t>
            </a:r>
          </a:p>
          <a:p>
            <a:pPr lvl="0"/>
            <a:r>
              <a:rPr lang="sk-SK" dirty="0"/>
              <a:t>2013 – Cyril a Metod, príchod Cyrila a Metoda na Veľkú Moravu</a:t>
            </a:r>
          </a:p>
          <a:p>
            <a:pPr lvl="0"/>
            <a:r>
              <a:rPr lang="sk-SK" dirty="0"/>
              <a:t>2014 – Edmund </a:t>
            </a:r>
            <a:r>
              <a:rPr lang="sk-SK" dirty="0" err="1"/>
              <a:t>Pascha</a:t>
            </a:r>
            <a:endParaRPr lang="sk-SK" dirty="0"/>
          </a:p>
          <a:p>
            <a:pPr lvl="0"/>
            <a:r>
              <a:rPr lang="sk-SK" dirty="0"/>
              <a:t>2014 – Jozef Murgaš</a:t>
            </a:r>
          </a:p>
          <a:p>
            <a:pPr lvl="0"/>
            <a:r>
              <a:rPr lang="sk-SK" dirty="0"/>
              <a:t>2015 – Ľudovít Štúr</a:t>
            </a:r>
          </a:p>
          <a:p>
            <a:pPr lvl="0"/>
            <a:r>
              <a:rPr lang="sk-SK" dirty="0"/>
              <a:t>2017 – Ján Kupecký</a:t>
            </a:r>
          </a:p>
          <a:p>
            <a:pPr lvl="0"/>
            <a:r>
              <a:rPr lang="sk-SK" dirty="0"/>
              <a:t>2017 – Jozef Miloslav Hurban</a:t>
            </a:r>
          </a:p>
          <a:p>
            <a:endParaRPr lang="sk-SK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078784"/>
              </p:ext>
            </p:extLst>
          </p:nvPr>
        </p:nvGraphicFramePr>
        <p:xfrm>
          <a:off x="8029194" y="1921129"/>
          <a:ext cx="3096333" cy="4382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Acrobat Document" r:id="rId3" imgW="4533658" imgH="6415988" progId="AcroExch.Document.DC">
                  <p:embed/>
                </p:oleObj>
              </mc:Choice>
              <mc:Fallback>
                <p:oleObj name="Acrobat Document" r:id="rId3" imgW="4533658" imgH="64159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29194" y="1921129"/>
                        <a:ext cx="3096333" cy="4382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445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>
                <a:solidFill>
                  <a:srgbClr val="FF0000"/>
                </a:solidFill>
              </a:rPr>
              <a:t>Základné informácie </a:t>
            </a:r>
            <a:endParaRPr lang="sk-SK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(Prvá) Slovenská komisia pre UNESCO (SK UNESCO) vznikla v januári 1993</a:t>
            </a:r>
          </a:p>
          <a:p>
            <a:r>
              <a:rPr lang="sk-SK" dirty="0" smtClean="0"/>
              <a:t>Sekretariát komisie bol zriadený na vtedajšom Ministerstve zahraničných vecí SR</a:t>
            </a:r>
          </a:p>
          <a:p>
            <a:r>
              <a:rPr lang="sk-SK" dirty="0" smtClean="0"/>
              <a:t>Komisia vždy úspešne reprezentovala SR na pôde UNESCO v Paríži</a:t>
            </a:r>
          </a:p>
          <a:p>
            <a:r>
              <a:rPr lang="sk-SK" dirty="0" smtClean="0"/>
              <a:t>Úzko spolupracuje so Stálou delegáciou SR v Paríži – na čele ktorej je stály delegát SR pri UNESCO </a:t>
            </a:r>
          </a:p>
          <a:p>
            <a:pPr marL="0" indent="0">
              <a:buNone/>
            </a:pPr>
            <a:r>
              <a:rPr lang="sk-SK" dirty="0" smtClean="0"/>
              <a:t>   (</a:t>
            </a:r>
            <a:r>
              <a:rPr lang="sk-SK" i="1" dirty="0" smtClean="0"/>
              <a:t>v súčasnosti veľvyslankyňa Klára Novotná</a:t>
            </a:r>
            <a:r>
              <a:rPr lang="sk-SK" dirty="0" smtClean="0"/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62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Aktivity </a:t>
            </a:r>
            <a:r>
              <a:rPr lang="sk-SK" sz="3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SK </a:t>
            </a:r>
            <a:r>
              <a:rPr lang="sk-SK" sz="3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UNESCO v roku 2017 -</a:t>
            </a:r>
            <a:br>
              <a:rPr lang="sk-SK" sz="3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k-SK" sz="3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Olympiáda ľudských práv</a:t>
            </a:r>
            <a:endParaRPr lang="sk-SK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Nosnou témou 19. ročníka Olympiády ľudských </a:t>
            </a:r>
            <a:r>
              <a:rPr lang="sk-SK" dirty="0" smtClean="0"/>
              <a:t>práv bola </a:t>
            </a:r>
            <a:r>
              <a:rPr lang="sk-SK" b="1" dirty="0" smtClean="0"/>
              <a:t>"Sloboda </a:t>
            </a:r>
            <a:r>
              <a:rPr lang="sk-SK" b="1" dirty="0"/>
              <a:t>myslenia, svedomia, prejavu a vyznania v kontexte demokratického občianstva".</a:t>
            </a:r>
            <a:endParaRPr lang="sk-SK" dirty="0"/>
          </a:p>
          <a:p>
            <a:r>
              <a:rPr lang="sk-SK" dirty="0"/>
              <a:t>Záštitu nad podujatím prebral minister školstva, vedy, výskumu a športu SR. </a:t>
            </a:r>
          </a:p>
          <a:p>
            <a:r>
              <a:rPr lang="sk-SK" dirty="0"/>
              <a:t>Olympiáda ľudských práv (OĽP) je jednou z olympiád a celoštátnych súťaží stredoškolskej mládeže. </a:t>
            </a:r>
            <a:r>
              <a:rPr lang="sk-SK" dirty="0" smtClean="0"/>
              <a:t>OĽP </a:t>
            </a:r>
            <a:r>
              <a:rPr lang="sk-SK" dirty="0"/>
              <a:t>je svojou povahou a zameraním ojedinelá tak na Slovensku ako i v európskom priestore. Je dlhoročným lídrom v presadzovaní a realizovaní ľudsko-právneho vzdelávania a vzdelávania k demokratickému občianstvu ako kľúčového nástroja uplatňovania a rešpektovania ľudských práv a účinnej prevencie nežiaducich spoločenských javov v SR.   </a:t>
            </a:r>
          </a:p>
          <a:p>
            <a:r>
              <a:rPr lang="sk-SK" dirty="0" smtClean="0"/>
              <a:t>Hlavným </a:t>
            </a:r>
            <a:r>
              <a:rPr lang="sk-SK" dirty="0"/>
              <a:t>odborným garantom podujatia je UNESCO </a:t>
            </a:r>
            <a:r>
              <a:rPr lang="sk-SK" dirty="0" smtClean="0"/>
              <a:t>katedra pre výchovu k ľudským právam </a:t>
            </a:r>
            <a:r>
              <a:rPr lang="sk-SK" dirty="0"/>
              <a:t>na Univerzite Komenského v Bratislave a odborným </a:t>
            </a:r>
            <a:r>
              <a:rPr lang="sk-SK" dirty="0" err="1"/>
              <a:t>spolugarantom</a:t>
            </a:r>
            <a:r>
              <a:rPr lang="sk-SK" dirty="0"/>
              <a:t> Helsinský výbor pre ľudské práva na Slovensku.  OĽP každoročne zasahuje cca polovicu stredných škôl na Slovensku. Významne prispieva k vzdelávaniu </a:t>
            </a:r>
            <a:r>
              <a:rPr lang="sk-SK" dirty="0" err="1"/>
              <a:t>multiplikátorov</a:t>
            </a:r>
            <a:r>
              <a:rPr lang="sk-SK" dirty="0"/>
              <a:t> ľudských práv a demokratického občianstva tak z radov učiteľskej ako aj žiackej obce. 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5489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Aktivity </a:t>
            </a:r>
            <a:r>
              <a:rPr lang="sk-SK" sz="3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SK </a:t>
            </a:r>
            <a:r>
              <a:rPr lang="sk-SK" sz="3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UNESCO v roku 2017 -</a:t>
            </a:r>
            <a:br>
              <a:rPr lang="sk-SK" sz="3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k-SK" sz="3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Olympiáda ľudských práv</a:t>
            </a:r>
            <a:endParaRPr lang="sk-SK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2817" y="1908654"/>
            <a:ext cx="3354750" cy="1868800"/>
          </a:xfrm>
          <a:prstGeom prst="rect">
            <a:avLst/>
          </a:prstGeom>
        </p:spPr>
      </p:pic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089446"/>
              </p:ext>
            </p:extLst>
          </p:nvPr>
        </p:nvGraphicFramePr>
        <p:xfrm>
          <a:off x="6625344" y="1690688"/>
          <a:ext cx="3577836" cy="5058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Acrobat Document" r:id="rId4" imgW="6415887" imgH="9075389" progId="AcroExch.Document.DC">
                  <p:embed/>
                </p:oleObj>
              </mc:Choice>
              <mc:Fallback>
                <p:oleObj name="Acrobat Document" r:id="rId4" imgW="6415887" imgH="907538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5344" y="1690688"/>
                        <a:ext cx="3577836" cy="5058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707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u="sng" dirty="0">
                <a:solidFill>
                  <a:srgbClr val="993794"/>
                </a:solidFill>
              </a:rPr>
              <a:t>Aktivity </a:t>
            </a:r>
            <a:r>
              <a:rPr lang="sk-SK" sz="4000" b="1" u="sng" dirty="0" smtClean="0">
                <a:solidFill>
                  <a:srgbClr val="993794"/>
                </a:solidFill>
              </a:rPr>
              <a:t>SK </a:t>
            </a:r>
            <a:r>
              <a:rPr lang="sk-SK" sz="4000" b="1" u="sng" dirty="0">
                <a:solidFill>
                  <a:srgbClr val="993794"/>
                </a:solidFill>
              </a:rPr>
              <a:t>UNESCO v roku 2017 -</a:t>
            </a:r>
            <a:br>
              <a:rPr lang="sk-SK" sz="4000" b="1" u="sng" dirty="0">
                <a:solidFill>
                  <a:srgbClr val="993794"/>
                </a:solidFill>
              </a:rPr>
            </a:br>
            <a:r>
              <a:rPr lang="sk-SK" sz="4000" b="1" u="sng" dirty="0" smtClean="0">
                <a:solidFill>
                  <a:srgbClr val="993794"/>
                </a:solidFill>
              </a:rPr>
              <a:t>podpory a záštity</a:t>
            </a:r>
            <a:endParaRPr lang="sk-SK" sz="4000" dirty="0">
              <a:solidFill>
                <a:srgbClr val="993794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Týždeň geoparkov na Slovensku v UNESCO geoparku Novohrad - </a:t>
            </a:r>
            <a:r>
              <a:rPr lang="sk-SK" dirty="0" err="1" smtClean="0"/>
              <a:t>Nógrád</a:t>
            </a:r>
            <a:endParaRPr lang="sk-SK" dirty="0" smtClean="0"/>
          </a:p>
          <a:p>
            <a:r>
              <a:rPr lang="sk-SK" dirty="0" smtClean="0"/>
              <a:t>Dni nemeckej kultúry – kultúry spišských Nemcov v obci Chmeľnica</a:t>
            </a:r>
          </a:p>
          <a:p>
            <a:r>
              <a:rPr lang="sk-SK" dirty="0" smtClean="0"/>
              <a:t>Súťaž EUSTORY – už 12.ročník pod názvom „Unikátne historické tradície, stavby alebo prírodné prvky v mieste, kde žijem“ s podtitulom „Čo by som navrhol do svetového </a:t>
            </a:r>
            <a:r>
              <a:rPr lang="sk-SK" dirty="0" err="1" smtClean="0"/>
              <a:t>kultprneho</a:t>
            </a:r>
            <a:r>
              <a:rPr lang="sk-SK" dirty="0" smtClean="0"/>
              <a:t> dedičstva ľudstva?“</a:t>
            </a:r>
          </a:p>
          <a:p>
            <a:r>
              <a:rPr lang="sk-SK" dirty="0" smtClean="0"/>
              <a:t>Medzinárodná konferencia organizovaná SV IGCP „10th International Workshop on </a:t>
            </a:r>
            <a:r>
              <a:rPr lang="sk-SK" dirty="0" err="1" smtClean="0"/>
              <a:t>Agglutinated</a:t>
            </a:r>
            <a:r>
              <a:rPr lang="sk-SK" dirty="0" smtClean="0"/>
              <a:t> </a:t>
            </a:r>
            <a:r>
              <a:rPr lang="sk-SK" dirty="0" err="1" smtClean="0"/>
              <a:t>floraminifera</a:t>
            </a:r>
            <a:r>
              <a:rPr lang="sk-SK" dirty="0" smtClean="0"/>
              <a:t>“ na zámku v Smoleniciach</a:t>
            </a:r>
          </a:p>
          <a:p>
            <a:r>
              <a:rPr lang="sk-SK" dirty="0" smtClean="0"/>
              <a:t>Rozvojový deň</a:t>
            </a:r>
          </a:p>
          <a:p>
            <a:r>
              <a:rPr lang="sk-SK" dirty="0" smtClean="0"/>
              <a:t>Týždeň celoživotného učenia......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74444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0395"/>
          </a:xfrm>
        </p:spPr>
        <p:txBody>
          <a:bodyPr>
            <a:normAutofit/>
          </a:bodyPr>
          <a:lstStyle/>
          <a:p>
            <a:pPr algn="ctr"/>
            <a:r>
              <a:rPr lang="sk-SK" sz="4000" b="1" u="sng" dirty="0">
                <a:solidFill>
                  <a:srgbClr val="FFC000"/>
                </a:solidFill>
              </a:rPr>
              <a:t>Aktivity </a:t>
            </a:r>
            <a:r>
              <a:rPr lang="sk-SK" sz="4000" b="1" u="sng" dirty="0" smtClean="0">
                <a:solidFill>
                  <a:srgbClr val="FFC000"/>
                </a:solidFill>
              </a:rPr>
              <a:t>SK </a:t>
            </a:r>
            <a:r>
              <a:rPr lang="sk-SK" sz="4000" b="1" u="sng" dirty="0">
                <a:solidFill>
                  <a:srgbClr val="FFC000"/>
                </a:solidFill>
              </a:rPr>
              <a:t>UNESCO v roku 2017 -</a:t>
            </a:r>
            <a:br>
              <a:rPr lang="sk-SK" sz="4000" b="1" u="sng" dirty="0">
                <a:solidFill>
                  <a:srgbClr val="FFC000"/>
                </a:solidFill>
              </a:rPr>
            </a:br>
            <a:r>
              <a:rPr lang="sk-SK" sz="4000" b="1" u="sng" dirty="0" smtClean="0">
                <a:solidFill>
                  <a:srgbClr val="FFC000"/>
                </a:solidFill>
              </a:rPr>
              <a:t>podpora a reprezentácia SR v zahraničí </a:t>
            </a:r>
            <a:endParaRPr lang="sk-SK" sz="4000" dirty="0">
              <a:solidFill>
                <a:srgbClr val="FFC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852927"/>
            <a:ext cx="10515600" cy="3324035"/>
          </a:xfrm>
        </p:spPr>
        <p:txBody>
          <a:bodyPr/>
          <a:lstStyle/>
          <a:p>
            <a:r>
              <a:rPr lang="sk-SK" dirty="0" smtClean="0"/>
              <a:t>Podpora účasti zástupcu SR na medzinárodnom podujatí organizovanom spoločne Maltskou NK UNESCO v spolupráci s </a:t>
            </a:r>
            <a:r>
              <a:rPr lang="sk-SK" dirty="0" err="1" smtClean="0"/>
              <a:t>Andorskou</a:t>
            </a:r>
            <a:r>
              <a:rPr lang="sk-SK" dirty="0" smtClean="0"/>
              <a:t> NK UNESCO</a:t>
            </a:r>
          </a:p>
          <a:p>
            <a:r>
              <a:rPr lang="sk-SK" dirty="0" smtClean="0"/>
              <a:t>Podujatie sa konalo </a:t>
            </a:r>
            <a:r>
              <a:rPr lang="sk-SK" dirty="0" err="1" smtClean="0"/>
              <a:t>t.r</a:t>
            </a:r>
            <a:r>
              <a:rPr lang="sk-SK" dirty="0" smtClean="0"/>
              <a:t>. na Malte, ostrove </a:t>
            </a:r>
            <a:r>
              <a:rPr lang="sk-SK" dirty="0" err="1" smtClean="0"/>
              <a:t>Gozo</a:t>
            </a:r>
            <a:r>
              <a:rPr lang="sk-SK" dirty="0" smtClean="0"/>
              <a:t> pod názvom </a:t>
            </a:r>
            <a:r>
              <a:rPr lang="sk-SK" b="1" dirty="0" smtClean="0"/>
              <a:t>„Art </a:t>
            </a:r>
            <a:r>
              <a:rPr lang="sk-SK" b="1" dirty="0" err="1" smtClean="0"/>
              <a:t>Camp</a:t>
            </a:r>
            <a:r>
              <a:rPr lang="sk-SK" b="1" dirty="0" smtClean="0"/>
              <a:t> Malta“</a:t>
            </a:r>
          </a:p>
          <a:p>
            <a:r>
              <a:rPr lang="sk-SK" dirty="0" smtClean="0"/>
              <a:t>Vyslaným účastníkom za SR bol maliar Peter HARGAŠ</a:t>
            </a:r>
          </a:p>
          <a:p>
            <a:r>
              <a:rPr lang="sk-SK" dirty="0" smtClean="0"/>
              <a:t>Účasť cca 20 umelcov z celej Európy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2666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>
                <a:solidFill>
                  <a:srgbClr val="FFC000"/>
                </a:solidFill>
              </a:rPr>
              <a:t>Aktivity SK UNESCO v roku 2017 -</a:t>
            </a:r>
            <a:br>
              <a:rPr lang="sk-SK" b="1" u="sng" dirty="0">
                <a:solidFill>
                  <a:srgbClr val="FFC000"/>
                </a:solidFill>
              </a:rPr>
            </a:br>
            <a:r>
              <a:rPr lang="sk-SK" b="1" u="sng" dirty="0">
                <a:solidFill>
                  <a:srgbClr val="FFC000"/>
                </a:solidFill>
              </a:rPr>
              <a:t>podpora a reprezentácia SR v zahraničí 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6" y="1986814"/>
            <a:ext cx="3663582" cy="2663094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83" y="1889981"/>
            <a:ext cx="1846392" cy="184639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84" y="4188823"/>
            <a:ext cx="7628708" cy="222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6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u="sng" dirty="0">
                <a:solidFill>
                  <a:srgbClr val="00B050"/>
                </a:solidFill>
              </a:rPr>
              <a:t>Aktivity SK UNESCO v roku 2017 -</a:t>
            </a:r>
            <a:br>
              <a:rPr lang="sk-SK" sz="4000" b="1" u="sng" dirty="0">
                <a:solidFill>
                  <a:srgbClr val="00B050"/>
                </a:solidFill>
              </a:rPr>
            </a:br>
            <a:r>
              <a:rPr lang="sk-SK" sz="4000" b="1" u="sng" dirty="0" smtClean="0">
                <a:solidFill>
                  <a:srgbClr val="00B050"/>
                </a:solidFill>
              </a:rPr>
              <a:t>účasti na rôznych podujatiach</a:t>
            </a:r>
            <a:endParaRPr lang="sk-SK" sz="4000" dirty="0">
              <a:solidFill>
                <a:srgbClr val="00B05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GT SK UNESCO sa pravidelne zúčastňuje na rôznych podujatiach, konferenciách, workshopoch na rôzne témy</a:t>
            </a:r>
          </a:p>
          <a:p>
            <a:r>
              <a:rPr lang="sk-SK" dirty="0" smtClean="0"/>
              <a:t>Príhovory a vystúpenia k aktuálnym témam</a:t>
            </a:r>
          </a:p>
          <a:p>
            <a:r>
              <a:rPr lang="sk-SK" dirty="0" smtClean="0"/>
              <a:t>Výber z podujatí: Medzinárodná konferencia Univerzít tretieho veku AIUTA v Bratislave, Konferencia o využívaní EEA grantov na obnovu a ochranu kultúrnych a prírodných pamiatok v Košiciach, Medzinárodná konferencia IFLA (International </a:t>
            </a:r>
            <a:r>
              <a:rPr lang="sk-SK" dirty="0" err="1" smtClean="0"/>
              <a:t>Federation</a:t>
            </a:r>
            <a:r>
              <a:rPr lang="sk-SK" dirty="0" smtClean="0"/>
              <a:t> of </a:t>
            </a:r>
            <a:r>
              <a:rPr lang="sk-SK" dirty="0" err="1" smtClean="0"/>
              <a:t>Library</a:t>
            </a:r>
            <a:r>
              <a:rPr lang="sk-SK" dirty="0" smtClean="0"/>
              <a:t> </a:t>
            </a:r>
            <a:r>
              <a:rPr lang="sk-SK" dirty="0" err="1" smtClean="0"/>
              <a:t>Associations</a:t>
            </a:r>
            <a:r>
              <a:rPr lang="sk-SK" dirty="0" smtClean="0"/>
              <a:t> and </a:t>
            </a:r>
            <a:r>
              <a:rPr lang="sk-SK" dirty="0" err="1" smtClean="0"/>
              <a:t>Institutions</a:t>
            </a:r>
            <a:r>
              <a:rPr lang="sk-SK" dirty="0" smtClean="0"/>
              <a:t>) na tému „LIS </a:t>
            </a:r>
            <a:r>
              <a:rPr lang="sk-SK" dirty="0" err="1" smtClean="0"/>
              <a:t>Professionals</a:t>
            </a:r>
            <a:r>
              <a:rPr lang="sk-SK" dirty="0" smtClean="0"/>
              <a:t> </a:t>
            </a:r>
            <a:r>
              <a:rPr lang="sk-SK" dirty="0" err="1" smtClean="0"/>
              <a:t>supporting</a:t>
            </a:r>
            <a:r>
              <a:rPr lang="sk-SK" dirty="0" smtClean="0"/>
              <a:t> </a:t>
            </a:r>
            <a:r>
              <a:rPr lang="sk-SK" dirty="0" err="1" smtClean="0"/>
              <a:t>women</a:t>
            </a:r>
            <a:r>
              <a:rPr lang="sk-SK" dirty="0" smtClean="0"/>
              <a:t> in </a:t>
            </a:r>
            <a:r>
              <a:rPr lang="sk-SK" dirty="0" err="1" smtClean="0"/>
              <a:t>conflict</a:t>
            </a:r>
            <a:r>
              <a:rPr lang="sk-SK" dirty="0" smtClean="0"/>
              <a:t> </a:t>
            </a:r>
            <a:r>
              <a:rPr lang="sk-SK" dirty="0" err="1" smtClean="0"/>
              <a:t>situations</a:t>
            </a:r>
            <a:r>
              <a:rPr lang="sk-SK" dirty="0" smtClean="0"/>
              <a:t>“ v UKB Bratislava, Cena UNESCO-</a:t>
            </a:r>
            <a:r>
              <a:rPr lang="sk-SK" dirty="0" err="1" smtClean="0"/>
              <a:t>l´Oréal</a:t>
            </a:r>
            <a:r>
              <a:rPr lang="sk-SK" dirty="0" smtClean="0"/>
              <a:t> – účasť v porote, Medzinárodná konferencia humanity v </a:t>
            </a:r>
            <a:r>
              <a:rPr lang="sk-SK" dirty="0" err="1" smtClean="0"/>
              <a:t>Liege</a:t>
            </a:r>
            <a:r>
              <a:rPr lang="sk-SK" dirty="0" smtClean="0"/>
              <a:t> (BE) a mnohé ďalšie</a:t>
            </a:r>
          </a:p>
          <a:p>
            <a:r>
              <a:rPr lang="sk-SK" dirty="0" smtClean="0"/>
              <a:t>Bilaterálne rokovania s partnermi doma aj v zahraničí a propagácia aktivít SK UNESCO medzi diplomatickou obcou v SR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2671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>
                <a:solidFill>
                  <a:srgbClr val="00B050"/>
                </a:solidFill>
              </a:rPr>
              <a:t>Aktivity SK UNESCO v roku 2017 -</a:t>
            </a:r>
            <a:br>
              <a:rPr lang="sk-SK" b="1" u="sng" dirty="0">
                <a:solidFill>
                  <a:srgbClr val="00B050"/>
                </a:solidFill>
              </a:rPr>
            </a:br>
            <a:r>
              <a:rPr lang="sk-SK" b="1" u="sng" dirty="0">
                <a:solidFill>
                  <a:srgbClr val="00B050"/>
                </a:solidFill>
              </a:rPr>
              <a:t>účasti na rôznych podujatiach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4" y="2047664"/>
            <a:ext cx="3975700" cy="1176251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4" y="2441085"/>
            <a:ext cx="2667000" cy="1778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636" y="1796941"/>
            <a:ext cx="3674364" cy="242214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4" y="4237541"/>
            <a:ext cx="10754273" cy="253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14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>
                <a:solidFill>
                  <a:srgbClr val="FF00FF"/>
                </a:solidFill>
              </a:rPr>
              <a:t>Pripravované aktivity a podujatia SK UNESCO do konca roka 2017</a:t>
            </a:r>
            <a:endParaRPr lang="sk-SK" b="1" u="sng" dirty="0">
              <a:solidFill>
                <a:srgbClr val="FF00FF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938527"/>
            <a:ext cx="10515600" cy="4238435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Okrem pravidelných zasadnutí, stretnutí a aktivít budú prebiehať mnohé podujatia organizované výbormi a sekciami SK UNESCO</a:t>
            </a:r>
          </a:p>
          <a:p>
            <a:r>
              <a:rPr lang="sk-SK" dirty="0" smtClean="0"/>
              <a:t>V dňoch 8.-13. septembra sa konal vo viacerých mestách tzv. </a:t>
            </a:r>
            <a:r>
              <a:rPr lang="sk-SK" b="1" dirty="0" smtClean="0"/>
              <a:t>„Rozvojový deň“ </a:t>
            </a:r>
            <a:r>
              <a:rPr lang="sk-SK" dirty="0" smtClean="0"/>
              <a:t>organizovaný PMVRO a SK UNESCO, </a:t>
            </a:r>
            <a:r>
              <a:rPr lang="sk-SK" dirty="0" err="1" smtClean="0"/>
              <a:t>t.r</a:t>
            </a:r>
            <a:r>
              <a:rPr lang="sk-SK" dirty="0" smtClean="0"/>
              <a:t>. na tému „VODA“</a:t>
            </a:r>
          </a:p>
          <a:p>
            <a:r>
              <a:rPr lang="sk-SK" dirty="0" smtClean="0"/>
              <a:t>17.-19.septembra 2017 navštívila SR </a:t>
            </a:r>
            <a:r>
              <a:rPr lang="sk-SK" b="1" dirty="0" smtClean="0"/>
              <a:t>riaditeľka WHC </a:t>
            </a:r>
            <a:r>
              <a:rPr lang="sk-SK" b="1" dirty="0" err="1" smtClean="0"/>
              <a:t>Mechtild</a:t>
            </a:r>
            <a:r>
              <a:rPr lang="sk-SK" b="1" dirty="0" smtClean="0"/>
              <a:t> ROSSLER </a:t>
            </a:r>
            <a:r>
              <a:rPr lang="sk-SK" dirty="0" smtClean="0"/>
              <a:t>(rokovania na MK, MŽP, MZVaEZ SR, prednášky na univerzitách), ktorá navštívi aj biosférickú rezerváciu Poľana</a:t>
            </a:r>
          </a:p>
          <a:p>
            <a:r>
              <a:rPr lang="sk-SK" dirty="0" smtClean="0"/>
              <a:t>Plánuje sa </a:t>
            </a:r>
            <a:r>
              <a:rPr lang="sk-SK" b="1" dirty="0" smtClean="0"/>
              <a:t>návšteva expertov UNESCO </a:t>
            </a:r>
            <a:r>
              <a:rPr lang="sk-SK" dirty="0" smtClean="0"/>
              <a:t>a pracovné workshopy – pokračovanie </a:t>
            </a:r>
            <a:r>
              <a:rPr lang="sk-SK" b="1" dirty="0" smtClean="0"/>
              <a:t>implementácie programu WH+ST</a:t>
            </a:r>
          </a:p>
          <a:p>
            <a:r>
              <a:rPr lang="sk-SK" dirty="0" smtClean="0"/>
              <a:t>10. októbra 2017 sa bude konať Národná konferencia pre bioetiku pod názvom „</a:t>
            </a:r>
            <a:r>
              <a:rPr lang="sk-SK" b="1" dirty="0" smtClean="0"/>
              <a:t>Etické </a:t>
            </a:r>
            <a:r>
              <a:rPr lang="sk-SK" b="1" dirty="0"/>
              <a:t>problémy vo vede a </a:t>
            </a:r>
            <a:r>
              <a:rPr lang="sk-SK" b="1" dirty="0" smtClean="0"/>
              <a:t>technológiách“ </a:t>
            </a:r>
            <a:r>
              <a:rPr lang="sk-SK" dirty="0" smtClean="0"/>
              <a:t>a mnohé ďalšie</a:t>
            </a:r>
          </a:p>
        </p:txBody>
      </p:sp>
    </p:spTree>
    <p:extLst>
      <p:ext uri="{BB962C8B-B14F-4D97-AF65-F5344CB8AC3E}">
        <p14:creationId xmlns:p14="http://schemas.microsoft.com/office/powerpoint/2010/main" val="724791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32773"/>
          </a:xfrm>
        </p:spPr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</a:rPr>
              <a:t>Ďakujem za Vašu pozornosť  </a:t>
            </a:r>
            <a:r>
              <a:rPr lang="sk-SK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 </a:t>
            </a:r>
            <a:r>
              <a:rPr lang="sk-SK" b="1" dirty="0" smtClean="0">
                <a:solidFill>
                  <a:srgbClr val="0070C0"/>
                </a:solidFill>
              </a:rPr>
              <a:t>!!!!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401056"/>
            <a:ext cx="9144000" cy="816864"/>
          </a:xfrm>
        </p:spPr>
        <p:txBody>
          <a:bodyPr>
            <a:normAutofit fontScale="85000" lnSpcReduction="10000"/>
          </a:bodyPr>
          <a:lstStyle/>
          <a:p>
            <a:r>
              <a:rPr lang="sk-SK" dirty="0"/>
              <a:t>Mgr. Edita FILADELFIOVÁ, generálna tajomníčka SK UNESCO, odbor OSNO </a:t>
            </a:r>
            <a:r>
              <a:rPr lang="sk-SK" dirty="0" err="1"/>
              <a:t>MZVaEZ</a:t>
            </a:r>
            <a:r>
              <a:rPr lang="sk-SK" dirty="0"/>
              <a:t> </a:t>
            </a:r>
            <a:r>
              <a:rPr lang="sk-SK" dirty="0" smtClean="0"/>
              <a:t>SR</a:t>
            </a:r>
          </a:p>
          <a:p>
            <a:r>
              <a:rPr lang="sk-SK" b="1" dirty="0" smtClean="0"/>
              <a:t>Kontakt</a:t>
            </a:r>
            <a:r>
              <a:rPr lang="sk-SK" smtClean="0"/>
              <a:t>: </a:t>
            </a:r>
            <a:r>
              <a:rPr lang="sk-SK" smtClean="0">
                <a:hlinkClick r:id="rId2"/>
              </a:rPr>
              <a:t>edita.filadelfiova@mzv.sk</a:t>
            </a:r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1670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>
                <a:solidFill>
                  <a:srgbClr val="FF0000"/>
                </a:solidFill>
              </a:rPr>
              <a:t>Základné informácie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Posledné roky ukázali potrebu komisiu „zreformovať“ a prispôsobiť sa novým trendom organizácie</a:t>
            </a:r>
          </a:p>
          <a:p>
            <a:r>
              <a:rPr lang="sk-SK" dirty="0" smtClean="0"/>
              <a:t>Komisia prešla postupne zmenami a v nadväznosti na mnohé diskusie a konzultácie s odborníkmi a expertmi UNESCO sa pristúpilo k tvorbe jej nového štatútu</a:t>
            </a:r>
          </a:p>
          <a:p>
            <a:r>
              <a:rPr lang="sk-SK" dirty="0" smtClean="0"/>
              <a:t>Zlomovým dátumom bol júl 2016, kedy vláda SR schválila nový štatút SK UNESCO</a:t>
            </a:r>
          </a:p>
          <a:p>
            <a:r>
              <a:rPr lang="sk-SK" dirty="0" smtClean="0"/>
              <a:t>Nová SK UNESCO v zmysle uvedeného štatútu funguje od 1.10.2016 </a:t>
            </a:r>
          </a:p>
          <a:p>
            <a:r>
              <a:rPr lang="sk-SK" dirty="0" smtClean="0"/>
              <a:t>Počet členov komisie oproti predchádzajúcemu obdobiu je nižší, ale cieľom bolo vytvorenie „operatívnej“ a skutočne funkčnej a na každodennej báze spolupracujúcej komisie.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14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>
                <a:solidFill>
                  <a:schemeClr val="accent6">
                    <a:lumMod val="75000"/>
                  </a:schemeClr>
                </a:solidFill>
              </a:rPr>
              <a:t>Hlavné úlohy SK UNESCO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SK UNESCO pôsobí ako poradný orgán vlády SR vo všetkých záležitostiach týkajúcich sa medzinárodnej organizácie UNESCO.</a:t>
            </a:r>
          </a:p>
          <a:p>
            <a:r>
              <a:rPr lang="sk-SK" dirty="0" smtClean="0"/>
              <a:t>Zabezpečuje aktívnu účasť SR na príprave, plánovaní, uskutočňovaní a hodnotení programov UNESCO.</a:t>
            </a:r>
          </a:p>
          <a:p>
            <a:r>
              <a:rPr lang="sk-SK" dirty="0" smtClean="0"/>
              <a:t>Informuje širokú verejnosť a inštitúcie o činnosti UNESCO všeobecne, ako aj konkrétne o uskutočňovaných aktivitách.</a:t>
            </a:r>
          </a:p>
          <a:p>
            <a:r>
              <a:rPr lang="sk-SK" dirty="0" smtClean="0"/>
              <a:t>V styku s vládnymi orgánmi, ministerstvami a rôznymi organizáciami koordinuje činnosť vyplývajúcu zo spolupráce s UNESCO.</a:t>
            </a:r>
          </a:p>
          <a:p>
            <a:r>
              <a:rPr lang="sk-SK" dirty="0" smtClean="0"/>
              <a:t>Pôsobí ako spojovací medzičlánok medzi Sekretariátom UNESCO v Paríži a národnými orgánmi a inštitúciami.</a:t>
            </a:r>
          </a:p>
          <a:p>
            <a:r>
              <a:rPr lang="sk-SK" dirty="0" smtClean="0"/>
              <a:t>Rozvíja spoluprácu v oblasti vedy, kultúry, výchovy a vzdelávania s ďalšími národnými komisiami.</a:t>
            </a:r>
          </a:p>
          <a:p>
            <a:r>
              <a:rPr lang="sk-SK" dirty="0" smtClean="0"/>
              <a:t>Zabezpečuje navrhovanie vhodných kandidátov do orgánov UNESCO.</a:t>
            </a:r>
          </a:p>
          <a:p>
            <a:r>
              <a:rPr lang="sk-SK" dirty="0" smtClean="0"/>
              <a:t>Zabezpečuje presadzovanie návrhov SR do Zoznamu svetového dedičstva UNESCO, zoznamu UNESCO Pamäť sveta a ďalších zoznamov kultúrneho dedičstva UNESCO.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75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>
                <a:solidFill>
                  <a:srgbClr val="92D050"/>
                </a:solidFill>
              </a:rPr>
              <a:t>Zloženie SK UNESCO</a:t>
            </a:r>
            <a:endParaRPr lang="sk-SK" b="1" u="sng" dirty="0">
              <a:solidFill>
                <a:srgbClr val="92D05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Komisia má v zmysle štatútu maximálne 21 členov. Za jej aktivity zodpovedá a navonok v jej mene vystupuje generálny tajomník.</a:t>
            </a:r>
          </a:p>
          <a:p>
            <a:r>
              <a:rPr lang="sk-SK" dirty="0" smtClean="0"/>
              <a:t>Členmi komisie sú v zmysle štatútu:</a:t>
            </a:r>
          </a:p>
          <a:p>
            <a:pPr marL="0" indent="0">
              <a:buNone/>
            </a:pPr>
            <a:r>
              <a:rPr lang="sk-SK" dirty="0" smtClean="0"/>
              <a:t>	a)     zástupcovia ministerstiev, v ktorých pôsobnosti je plnenie úloh týkajúcich sa UNESCO,</a:t>
            </a:r>
          </a:p>
          <a:p>
            <a:pPr marL="0" indent="0">
              <a:buNone/>
            </a:pPr>
            <a:r>
              <a:rPr lang="sk-SK" dirty="0" smtClean="0"/>
              <a:t>	b)    zástupcovia inštitúcií, mimovládnych organizácií a jednotlivci s predmetom činnosti týkajúcej sa UNESCO</a:t>
            </a:r>
          </a:p>
          <a:p>
            <a:r>
              <a:rPr lang="sk-SK" dirty="0" smtClean="0"/>
              <a:t>S komisiou spolupracujú tiež ďalšie osoby, ktorých činnosť súvisí s úlohami Slovenskej republiky v UNESCO, a to najmä tie, ktoré sú zastúpené najmä v Poradnom zbore expertov a vo Fóre partnerov komisie</a:t>
            </a:r>
            <a:r>
              <a:rPr lang="sk-SK" b="1" dirty="0" smtClean="0"/>
              <a:t>.</a:t>
            </a:r>
          </a:p>
          <a:p>
            <a:r>
              <a:rPr lang="sk-SK" dirty="0" smtClean="0"/>
              <a:t>Členov komisie vymenúva a odvoláva minister zahraničných vecí a európskych záležitostí. Ich funkčné obdobie je na 4 roky.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50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>
                <a:solidFill>
                  <a:srgbClr val="92D050"/>
                </a:solidFill>
              </a:rPr>
              <a:t>Zloženie SK UNESCO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Predsedom komisie je z titulu svojej funkcie minister zahraničných vecí a európskych záležitostí SR  (</a:t>
            </a:r>
            <a:r>
              <a:rPr lang="sk-SK" i="1" dirty="0" err="1" smtClean="0"/>
              <a:t>t.č</a:t>
            </a:r>
            <a:r>
              <a:rPr lang="sk-SK" i="1" dirty="0" smtClean="0"/>
              <a:t>. Miroslav </a:t>
            </a:r>
            <a:r>
              <a:rPr lang="sk-SK" i="1" dirty="0" err="1"/>
              <a:t>L</a:t>
            </a:r>
            <a:r>
              <a:rPr lang="sk-SK" i="1" dirty="0" err="1" smtClean="0"/>
              <a:t>ajčák</a:t>
            </a:r>
            <a:r>
              <a:rPr lang="sk-SK" dirty="0" smtClean="0"/>
              <a:t>)</a:t>
            </a:r>
          </a:p>
          <a:p>
            <a:r>
              <a:rPr lang="sk-SK" dirty="0" smtClean="0"/>
              <a:t>Členmi komisie sú zástupcovia nasledovných rezortov a organizácií: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Ministerstvo kultúry, 								Ministerstvo životného prostredia, 				Ministerstvo školstva, vedy, výskumu a športu,                            	Ministerstvo dopravy a výstavby,						Slovenská akadémia vied,							Platforma mimovládnych rozvojových organizácií,				Univerzitná knižnica								a odborníci a experti predsedajúci výborom a sekciám.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341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>
                <a:solidFill>
                  <a:srgbClr val="7030A0"/>
                </a:solidFill>
              </a:rPr>
              <a:t>Výbory a odborné sekcie SK UNESCO.</a:t>
            </a:r>
            <a:endParaRPr lang="sk-SK" b="1" u="sng" dirty="0">
              <a:solidFill>
                <a:srgbClr val="7030A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u="sng" dirty="0" smtClean="0"/>
              <a:t>Výbory</a:t>
            </a:r>
            <a:r>
              <a:rPr lang="sk-SK" dirty="0" smtClean="0"/>
              <a:t> sú odbornými poradnými orgánmi komisie zameranými na zabezpečenie realizácie programov UNESCO v Slovenskej republike. Zúčastňujú sa na práci medzivládnych a medzinárodných výborov UNESCO.</a:t>
            </a:r>
          </a:p>
          <a:p>
            <a:r>
              <a:rPr lang="sk-SK" dirty="0" smtClean="0"/>
              <a:t>V súčasnej dobe máme 7 výborov:</a:t>
            </a:r>
          </a:p>
          <a:p>
            <a:pPr marL="0" indent="0">
              <a:buNone/>
            </a:pPr>
            <a:r>
              <a:rPr lang="sk-SK" dirty="0" smtClean="0"/>
              <a:t>	SV MAB, SV MOST, SV IBC, SV IHP, SV IGCP, SV IFAP, SV </a:t>
            </a:r>
            <a:r>
              <a:rPr lang="sk-SK" dirty="0" err="1" smtClean="0"/>
              <a:t>MoW</a:t>
            </a:r>
            <a:endParaRPr lang="sk-SK" dirty="0" smtClean="0"/>
          </a:p>
          <a:p>
            <a:r>
              <a:rPr lang="sk-SK" u="sng" dirty="0" smtClean="0"/>
              <a:t>Odborné sekcie</a:t>
            </a:r>
            <a:r>
              <a:rPr lang="sk-SK" dirty="0" smtClean="0"/>
              <a:t> sú odbornými poradnými sekciami zloženými zo zástupcov rezortov relevantných v danej oblasti</a:t>
            </a:r>
          </a:p>
          <a:p>
            <a:r>
              <a:rPr lang="sk-SK" dirty="0" smtClean="0"/>
              <a:t>V súčasnej dobe máme 2 odborné sekcie: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Sekcie pre vzdelávanie a Sekcia pre kultúru</a:t>
            </a:r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4070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>
                <a:solidFill>
                  <a:srgbClr val="7030A0"/>
                </a:solidFill>
              </a:rPr>
              <a:t>Poradný zbor expertov</a:t>
            </a:r>
            <a:endParaRPr lang="sk-SK" b="1" u="sng" dirty="0">
              <a:solidFill>
                <a:srgbClr val="7030A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926337"/>
            <a:ext cx="10515600" cy="4250626"/>
          </a:xfrm>
        </p:spPr>
        <p:txBody>
          <a:bodyPr/>
          <a:lstStyle/>
          <a:p>
            <a:r>
              <a:rPr lang="sk-SK" dirty="0" smtClean="0"/>
              <a:t>Poradný zbor expertov</a:t>
            </a:r>
            <a:r>
              <a:rPr lang="sk-SK" b="1" dirty="0" smtClean="0"/>
              <a:t> </a:t>
            </a:r>
            <a:r>
              <a:rPr lang="sk-SK" dirty="0" smtClean="0"/>
              <a:t>je subsidiárnym orgánom komisie</a:t>
            </a:r>
          </a:p>
          <a:p>
            <a:r>
              <a:rPr lang="sk-SK" dirty="0" smtClean="0"/>
              <a:t>Bol vymenovaný v apríli 2017 a jeho členmi sú vysokí odborníci a osobnosti z celého spektra oblastí</a:t>
            </a:r>
          </a:p>
          <a:p>
            <a:r>
              <a:rPr lang="sk-SK" dirty="0" smtClean="0"/>
              <a:t>Členom Poradného zboru expertov je aj stály delegát SR pri UNESCO</a:t>
            </a:r>
          </a:p>
          <a:p>
            <a:r>
              <a:rPr lang="sk-SK" dirty="0" smtClean="0"/>
              <a:t>Členov Poradného zboru expertov vymenúva a odvoláva predseda komisie na obdobie 4 rokov.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94" y="5000712"/>
            <a:ext cx="4987636" cy="11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>
                <a:solidFill>
                  <a:srgbClr val="7030A0"/>
                </a:solidFill>
              </a:rPr>
              <a:t>Fórum partnerov</a:t>
            </a:r>
            <a:endParaRPr lang="sk-SK" b="1" u="sng" dirty="0">
              <a:solidFill>
                <a:srgbClr val="7030A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023871"/>
            <a:ext cx="10515600" cy="4153091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Fórum partnerov komisie</a:t>
            </a:r>
            <a:r>
              <a:rPr lang="sk-SK" b="1" dirty="0" smtClean="0"/>
              <a:t> </a:t>
            </a:r>
            <a:r>
              <a:rPr lang="sk-SK" dirty="0" smtClean="0"/>
              <a:t>je v zmysle štatútu zhromaždením</a:t>
            </a:r>
            <a:r>
              <a:rPr lang="sk-SK" i="1" dirty="0" smtClean="0"/>
              <a:t> </a:t>
            </a:r>
            <a:r>
              <a:rPr lang="sk-SK" dirty="0" smtClean="0"/>
              <a:t>všetkých  zástupcov národných subjektov činných v  oblastiach pôsobnosti UNESCO. </a:t>
            </a:r>
          </a:p>
          <a:p>
            <a:r>
              <a:rPr lang="sk-SK" dirty="0" smtClean="0"/>
              <a:t>V porovnaní s predchádzajúcim obdobím môžeme zasadnutia Fóra partnerov prirovnať k Valným zhromaždeniam.</a:t>
            </a:r>
          </a:p>
          <a:p>
            <a:r>
              <a:rPr lang="sk-SK" dirty="0" smtClean="0"/>
              <a:t>Fórum partnerov zvoláva generálny tajomník komisie a schádza sa spravidla raz za rok. </a:t>
            </a:r>
          </a:p>
          <a:p>
            <a:r>
              <a:rPr lang="sk-SK" dirty="0" smtClean="0"/>
              <a:t>V súčasnosti máme zaevidovaných vyše 200 adries osôb z celého spektra organizácií, spolupracovníkov, záujemcov, dobrovoľníkov a partnerov našej komisie.</a:t>
            </a:r>
          </a:p>
        </p:txBody>
      </p:sp>
    </p:spTree>
    <p:extLst>
      <p:ext uri="{BB962C8B-B14F-4D97-AF65-F5344CB8AC3E}">
        <p14:creationId xmlns:p14="http://schemas.microsoft.com/office/powerpoint/2010/main" val="23952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1307</Words>
  <Application>Microsoft Office PowerPoint</Application>
  <PresentationFormat>Vlastní</PresentationFormat>
  <Paragraphs>144</Paragraphs>
  <Slides>28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0" baseType="lpstr">
      <vt:lpstr>Motív balíka Office</vt:lpstr>
      <vt:lpstr>Acrobat Document</vt:lpstr>
      <vt:lpstr>Slovenská komisia pre UNESCO</vt:lpstr>
      <vt:lpstr>Základné informácie </vt:lpstr>
      <vt:lpstr>Základné informácie </vt:lpstr>
      <vt:lpstr>Hlavné úlohy SK UNESCO </vt:lpstr>
      <vt:lpstr>Zloženie SK UNESCO</vt:lpstr>
      <vt:lpstr>Zloženie SK UNESCO</vt:lpstr>
      <vt:lpstr>Výbory a odborné sekcie SK UNESCO.</vt:lpstr>
      <vt:lpstr>Poradný zbor expertov</vt:lpstr>
      <vt:lpstr>Fórum partnerov</vt:lpstr>
      <vt:lpstr>Prvé zasadnutie Fóra partnerov</vt:lpstr>
      <vt:lpstr>Aktivity novej SK UNESCO v roku 2016</vt:lpstr>
      <vt:lpstr>Aktivity novej SK UNESCO v roku 2016</vt:lpstr>
      <vt:lpstr>Aktivity novej SK UNESCO v roku 2016</vt:lpstr>
      <vt:lpstr>Aktivity SK UNESCO v roku 2017</vt:lpstr>
      <vt:lpstr>Aktivity SK UNESCO –  Medzinárodná konferencia „Využitie značky UNESCO                pre rozvoj udržateľného cestovného ruchu“</vt:lpstr>
      <vt:lpstr>Aktivity SK UNESCO –  Medzinárodná konferencia „Využitie značky UNESCO                pre rozvoj udržateľného cestovného ruchu“</vt:lpstr>
      <vt:lpstr>Aktivity SK UNESCO –  Medzinárodná konferencia „Využitie značky UNESCO                pre rozvoj udržateľného cestovného ruchu“</vt:lpstr>
      <vt:lpstr>Aktivity SK UNESCO v roku 2017 - Výstava „Osobnosti Slovenska zapísané v kalendári výročí UNESCO“</vt:lpstr>
      <vt:lpstr>Aktivity SK UNESCO v roku 2017 - Výstava „Osobnosti Slovenska zapísané v kalendári výročí UNESCO“</vt:lpstr>
      <vt:lpstr>Aktivity SK UNESCO v roku 2017 - Olympiáda ľudských práv</vt:lpstr>
      <vt:lpstr>Aktivity SK UNESCO v roku 2017 - Olympiáda ľudských práv</vt:lpstr>
      <vt:lpstr>Aktivity SK UNESCO v roku 2017 - podpory a záštity</vt:lpstr>
      <vt:lpstr>Aktivity SK UNESCO v roku 2017 - podpora a reprezentácia SR v zahraničí </vt:lpstr>
      <vt:lpstr>Aktivity SK UNESCO v roku 2017 - podpora a reprezentácia SR v zahraničí </vt:lpstr>
      <vt:lpstr>Aktivity SK UNESCO v roku 2017 - účasti na rôznych podujatiach</vt:lpstr>
      <vt:lpstr>Aktivity SK UNESCO v roku 2017 - účasti na rôznych podujatiach</vt:lpstr>
      <vt:lpstr>Pripravované aktivity a podujatia SK UNESCO do konca roka 2017</vt:lpstr>
      <vt:lpstr>Ďakujem za Vašu pozornosť   !!!!</vt:lpstr>
    </vt:vector>
  </TitlesOfParts>
  <Company>MZVaEZ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komisia pre UNESCO</dc:title>
  <dc:creator>Filadelfiova Edita/OSNO/MZV</dc:creator>
  <cp:lastModifiedBy>Eva KAFKOVÁ</cp:lastModifiedBy>
  <cp:revision>30</cp:revision>
  <cp:lastPrinted>2017-06-29T16:38:55Z</cp:lastPrinted>
  <dcterms:created xsi:type="dcterms:W3CDTF">2017-06-29T12:13:21Z</dcterms:created>
  <dcterms:modified xsi:type="dcterms:W3CDTF">2017-09-08T09:20:24Z</dcterms:modified>
  <cp:contentStatus>Finálna verzia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